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6" r:id="rId3"/>
    <p:sldId id="297" r:id="rId4"/>
    <p:sldId id="292" r:id="rId5"/>
    <p:sldId id="277" r:id="rId6"/>
    <p:sldId id="293" r:id="rId7"/>
    <p:sldId id="298" r:id="rId8"/>
    <p:sldId id="278" r:id="rId9"/>
    <p:sldId id="295" r:id="rId10"/>
    <p:sldId id="296" r:id="rId11"/>
    <p:sldId id="291" r:id="rId12"/>
    <p:sldId id="290" r:id="rId13"/>
    <p:sldId id="283" r:id="rId14"/>
    <p:sldId id="287"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26"/>
  </p:normalViewPr>
  <p:slideViewPr>
    <p:cSldViewPr snapToGrid="0">
      <p:cViewPr varScale="1">
        <p:scale>
          <a:sx n="85" d="100"/>
          <a:sy n="85" d="100"/>
        </p:scale>
        <p:origin x="138" y="84"/>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73D947E0-108F-4D20-A71E-3CF329F97212}">
      <dgm:prSet phldr="0" custT="1"/>
      <dgm:spPr>
        <a:ln>
          <a:noFill/>
        </a:ln>
      </dgm:spPr>
      <dgm:t>
        <a:bodyPr/>
        <a:lstStyle/>
        <a:p>
          <a:pPr marL="0" rtl="0"/>
          <a:r>
            <a:rPr lang="en-IN" sz="2000" b="1" i="1" dirty="0"/>
            <a:t>Video Encoding </a:t>
          </a:r>
          <a:endParaRPr lang="en-US" sz="2000" b="0" i="0" dirty="0">
            <a:latin typeface="Avenir Next LT Pro" panose="020B0504020202020204" pitchFamily="34" charset="77"/>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IN" dirty="0"/>
            <a:t>One of the primary challenges is efficiently delivering video content to users. Video files tend to be large, which can lead to slow streaming or buffering issues. </a:t>
          </a:r>
          <a:endParaRPr lang="en-US" b="1" i="0" dirty="0">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IN" sz="2000" b="1" i="1" dirty="0"/>
            <a:t>Optimization</a:t>
          </a:r>
          <a:endParaRPr lang="en-US" sz="2000" b="0" i="0" dirty="0">
            <a:latin typeface="Avenir Next LT Pro" panose="020B0504020202020204" pitchFamily="34" charset="77"/>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IN" dirty="0"/>
            <a:t>Video streaming websites require optimization to ensure fast loading times and a smooth user experience. Techniques like caching, lazy loading, and efficient database queries are essential to minimize latency and reduce server load.</a:t>
          </a:r>
          <a:endParaRPr lang="en-US" b="1" i="0" dirty="0">
            <a:latin typeface="Avenir Next LT Pro" panose="020B0504020202020204" pitchFamily="34" charset="77"/>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IN" sz="2000" b="1" i="1" dirty="0"/>
            <a:t>Authentication </a:t>
          </a:r>
          <a:endParaRPr lang="en-US" sz="2000" b="0" i="0" dirty="0">
            <a:latin typeface="Avenir Next LT Pro" panose="020B0504020202020204" pitchFamily="34" charset="77"/>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IN" dirty="0"/>
            <a:t>Building a secure authentication and authorization system is critical for a video streaming website. Users should be able to create accounts, manage their permissions. </a:t>
          </a:r>
          <a:endParaRPr lang="en-US" b="1"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IN" dirty="0"/>
            <a:t>As your user base grows, scalability becomes crucial. Handling a large number of concurrent video streams and serving them efficiently requires careful architecture and optimization.</a:t>
          </a:r>
          <a:endParaRPr lang="en-US" b="1"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IN" sz="2000" b="1" i="1" dirty="0"/>
            <a:t>Scalability</a:t>
          </a:r>
          <a:endParaRPr lang="en-US" sz="2000" b="0" i="0" dirty="0">
            <a:latin typeface="Avenir Next LT Pro" panose="020B0504020202020204" pitchFamily="34" charset="77"/>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dgm:presLayoutVars>
          <dgm:chMax val="0"/>
          <dgm:chPref val="0"/>
        </dgm:presLayoutVars>
      </dgm:prSet>
      <dgm:spPr/>
    </dgm:pt>
    <dgm:pt modelId="{6B5FE59C-B471-448A-AA7A-B526DCC4D4CA}" type="pres">
      <dgm:prSet presAssocID="{E9682B4F-0217-4B50-923E-C104AA24290F}" presName="desTx" presStyleLbl="alignAccFollowNode1" presStyleIdx="2" presStyleCnt="4" custScaleY="148770"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dgm:presLayoutVars>
          <dgm:chMax val="0"/>
          <dgm:chPref val="0"/>
        </dgm:presLayoutVars>
      </dgm:prSet>
      <dgm:spPr/>
    </dgm:pt>
    <dgm:pt modelId="{C42A8BDE-B838-475D-AFDE-17B60D744AB6}" type="pres">
      <dgm:prSet presAssocID="{4F85505A-81B6-4FDA-A144-900B71DAD946}" presName="desTx" presStyleLbl="alignAccFollowNode1" presStyleIdx="3" presStyleCnt="4" custScaleY="146837" custLinFactNeighborX="92334" custLinFactNeighborY="2915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6090" y="703871"/>
          <a:ext cx="2447302" cy="734190"/>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rtl="0">
            <a:lnSpc>
              <a:spcPct val="90000"/>
            </a:lnSpc>
            <a:spcBef>
              <a:spcPct val="0"/>
            </a:spcBef>
            <a:spcAft>
              <a:spcPct val="35000"/>
            </a:spcAft>
            <a:buNone/>
          </a:pPr>
          <a:r>
            <a:rPr lang="en-IN" sz="2000" b="1" i="1" kern="1200" dirty="0"/>
            <a:t>Video Encoding </a:t>
          </a:r>
          <a:endParaRPr lang="en-US" sz="2000" b="0" i="0" kern="1200" dirty="0">
            <a:latin typeface="Avenir Next LT Pro" panose="020B0504020202020204" pitchFamily="34" charset="77"/>
          </a:endParaRPr>
        </a:p>
      </dsp:txBody>
      <dsp:txXfrm>
        <a:off x="6090" y="703871"/>
        <a:ext cx="2447302" cy="734190"/>
      </dsp:txXfrm>
    </dsp:sp>
    <dsp:sp modelId="{22359DD7-1BFB-4900-BAE6-6084F2F57988}">
      <dsp:nvSpPr>
        <dsp:cNvPr id="0" name=""/>
        <dsp:cNvSpPr/>
      </dsp:nvSpPr>
      <dsp:spPr>
        <a:xfrm>
          <a:off x="6090" y="1581668"/>
          <a:ext cx="2447302" cy="3255194"/>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One of the primary challenges is efficiently delivering video content to users. Video files tend to be large, which can lead to slow streaming or buffering issues. </a:t>
          </a:r>
          <a:endParaRPr lang="en-US" sz="1400" b="1" i="0" kern="1200" dirty="0">
            <a:latin typeface="Avenir Next LT Pro" panose="020B0504020202020204" pitchFamily="34" charset="77"/>
          </a:endParaRPr>
        </a:p>
      </dsp:txBody>
      <dsp:txXfrm>
        <a:off x="6090" y="1581668"/>
        <a:ext cx="2447302" cy="3255194"/>
      </dsp:txXfrm>
    </dsp:sp>
    <dsp:sp modelId="{C4F84DEA-2002-4D32-8E80-70EEE05E345A}">
      <dsp:nvSpPr>
        <dsp:cNvPr id="0" name=""/>
        <dsp:cNvSpPr/>
      </dsp:nvSpPr>
      <dsp:spPr>
        <a:xfrm>
          <a:off x="2561287" y="671651"/>
          <a:ext cx="2447302" cy="734190"/>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Optimization</a:t>
          </a:r>
          <a:endParaRPr lang="en-US" sz="2000" b="0" i="0" kern="1200" dirty="0">
            <a:latin typeface="Avenir Next LT Pro" panose="020B0504020202020204" pitchFamily="34" charset="77"/>
          </a:endParaRPr>
        </a:p>
      </dsp:txBody>
      <dsp:txXfrm>
        <a:off x="2561287" y="671651"/>
        <a:ext cx="2447302" cy="734190"/>
      </dsp:txXfrm>
    </dsp:sp>
    <dsp:sp modelId="{4FEB85EB-D046-4CDB-8A62-BBCE260C4490}">
      <dsp:nvSpPr>
        <dsp:cNvPr id="0" name=""/>
        <dsp:cNvSpPr/>
      </dsp:nvSpPr>
      <dsp:spPr>
        <a:xfrm>
          <a:off x="2547020" y="1476547"/>
          <a:ext cx="2447302" cy="3384076"/>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Video streaming websites require optimization to ensure fast loading times and a smooth user experience. Techniques like caching, lazy loading, and efficient database queries are essential to minimize latency and reduce server load.</a:t>
          </a:r>
          <a:endParaRPr lang="en-US" sz="1400" b="1" i="0" kern="1200" dirty="0">
            <a:latin typeface="Avenir Next LT Pro" panose="020B0504020202020204" pitchFamily="34" charset="77"/>
          </a:endParaRPr>
        </a:p>
      </dsp:txBody>
      <dsp:txXfrm>
        <a:off x="2547020" y="1476547"/>
        <a:ext cx="2447302" cy="3384076"/>
      </dsp:txXfrm>
    </dsp:sp>
    <dsp:sp modelId="{49B7F8FA-D256-41EF-9327-52A3551D9A60}">
      <dsp:nvSpPr>
        <dsp:cNvPr id="0" name=""/>
        <dsp:cNvSpPr/>
      </dsp:nvSpPr>
      <dsp:spPr>
        <a:xfrm>
          <a:off x="5116484" y="660514"/>
          <a:ext cx="2447302" cy="734190"/>
        </a:xfrm>
        <a:prstGeom prst="rect">
          <a:avLst/>
        </a:prstGeom>
        <a:solidFill>
          <a:schemeClr val="accent1">
            <a:shade val="80000"/>
            <a:hueOff val="119708"/>
            <a:satOff val="6185"/>
            <a:lumOff val="1602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Authentication </a:t>
          </a:r>
          <a:endParaRPr lang="en-US" sz="2000" b="0" i="0" kern="1200" dirty="0">
            <a:latin typeface="Avenir Next LT Pro" panose="020B0504020202020204" pitchFamily="34" charset="77"/>
          </a:endParaRPr>
        </a:p>
      </dsp:txBody>
      <dsp:txXfrm>
        <a:off x="5116484" y="660514"/>
        <a:ext cx="2447302" cy="734190"/>
      </dsp:txXfrm>
    </dsp:sp>
    <dsp:sp modelId="{6B5FE59C-B471-448A-AA7A-B526DCC4D4CA}">
      <dsp:nvSpPr>
        <dsp:cNvPr id="0" name=""/>
        <dsp:cNvSpPr/>
      </dsp:nvSpPr>
      <dsp:spPr>
        <a:xfrm>
          <a:off x="5095437" y="1431998"/>
          <a:ext cx="2447302" cy="3428625"/>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Building a secure authentication and authorization system is critical for a video streaming website. Users should be able to create accounts, manage their permissions. </a:t>
          </a:r>
          <a:endParaRPr lang="en-US" sz="1400" b="1" i="0" kern="1200" dirty="0">
            <a:latin typeface="Avenir Next LT Pro" panose="020B0504020202020204" pitchFamily="34" charset="77"/>
          </a:endParaRPr>
        </a:p>
      </dsp:txBody>
      <dsp:txXfrm>
        <a:off x="5095437" y="1431998"/>
        <a:ext cx="2447302" cy="3428625"/>
      </dsp:txXfrm>
    </dsp:sp>
    <dsp:sp modelId="{4132ECB1-6BEF-4935-AFA3-B2EAA48FDE7E}">
      <dsp:nvSpPr>
        <dsp:cNvPr id="0" name=""/>
        <dsp:cNvSpPr/>
      </dsp:nvSpPr>
      <dsp:spPr>
        <a:xfrm>
          <a:off x="7671681" y="671651"/>
          <a:ext cx="2447302" cy="734190"/>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Scalability</a:t>
          </a:r>
          <a:endParaRPr lang="en-US" sz="2000" b="0" i="0" kern="1200" dirty="0">
            <a:latin typeface="Avenir Next LT Pro" panose="020B0504020202020204" pitchFamily="34" charset="77"/>
          </a:endParaRPr>
        </a:p>
      </dsp:txBody>
      <dsp:txXfrm>
        <a:off x="7671681" y="671651"/>
        <a:ext cx="2447302" cy="734190"/>
      </dsp:txXfrm>
    </dsp:sp>
    <dsp:sp modelId="{C42A8BDE-B838-475D-AFDE-17B60D744AB6}">
      <dsp:nvSpPr>
        <dsp:cNvPr id="0" name=""/>
        <dsp:cNvSpPr/>
      </dsp:nvSpPr>
      <dsp:spPr>
        <a:xfrm>
          <a:off x="7677772" y="1476547"/>
          <a:ext cx="2447302" cy="3384076"/>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rtl="0">
            <a:lnSpc>
              <a:spcPct val="100000"/>
            </a:lnSpc>
            <a:spcBef>
              <a:spcPct val="0"/>
            </a:spcBef>
            <a:spcAft>
              <a:spcPct val="35000"/>
            </a:spcAft>
            <a:buNone/>
          </a:pPr>
          <a:r>
            <a:rPr lang="en-IN" sz="1400" kern="1200" dirty="0"/>
            <a:t>As your user base grows, scalability becomes crucial. Handling a large number of concurrent video streams and serving them efficiently requires careful architecture and optimization.</a:t>
          </a:r>
          <a:endParaRPr lang="en-US" sz="1400" b="1" i="0" kern="1200" dirty="0">
            <a:latin typeface="Avenir Next LT Pro" panose="020B0504020202020204" pitchFamily="34" charset="77"/>
          </a:endParaRPr>
        </a:p>
      </dsp:txBody>
      <dsp:txXfrm>
        <a:off x="7677772" y="1476547"/>
        <a:ext cx="2447302" cy="338407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5/27/2023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80995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VIDEO STREAMING</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2586731"/>
            <a:ext cx="7414940" cy="578325"/>
          </a:xfrm>
        </p:spPr>
        <p:txBody>
          <a:bodyPr/>
          <a:lstStyle/>
          <a:p>
            <a:r>
              <a:rPr lang="en-US" dirty="0"/>
              <a:t>USING DJANGO</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Profile Management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have the ability to provide feedback about the website. They can share their opinions, suggestions, or report any issues they encounter, helping the website owners improve the platform based on user feedback.</a:t>
            </a:r>
          </a:p>
          <a:p>
            <a:pPr marL="0" indent="0" algn="l" rtl="0" eaLnBrk="1" latinLnBrk="0" hangingPunct="1">
              <a:lnSpc>
                <a:spcPct val="150000"/>
              </a:lnSpc>
              <a:spcBef>
                <a:spcPts val="1000"/>
              </a:spcBef>
              <a:spcAft>
                <a:spcPts val="0"/>
              </a:spcAft>
            </a:pPr>
            <a:endParaRPr lang="en-IN" sz="1400" dirty="0">
              <a:effectLst/>
            </a:endParaRPr>
          </a:p>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User Feedback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engage in discussions by adding comments to videos. They can share their thoughts, ask questions, or provide feedback about specific videos, fostering community interaction and user engagement.</a:t>
            </a: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2322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MAJOR FEATURES</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959189" y="5226906"/>
            <a:ext cx="2940863" cy="435693"/>
          </a:xfrm>
        </p:spPr>
        <p:txBody>
          <a:bodyPr/>
          <a:lstStyle/>
          <a:p>
            <a:r>
              <a:rPr lang="en-US" dirty="0"/>
              <a:t>ADD TO FAV</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YOUFLIX</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11</a:t>
            </a:fld>
            <a:endParaRPr lang="en-US" dirty="0"/>
          </a:p>
        </p:txBody>
      </p:sp>
      <p:pic>
        <p:nvPicPr>
          <p:cNvPr id="12" name="Picture Placeholder 11">
            <a:extLst>
              <a:ext uri="{FF2B5EF4-FFF2-40B4-BE49-F238E27FC236}">
                <a16:creationId xmlns:a16="http://schemas.microsoft.com/office/drawing/2014/main" id="{C210B91A-07F6-4908-8F37-5EC1D5251072}"/>
              </a:ext>
            </a:extLst>
          </p:cNvPr>
          <p:cNvPicPr>
            <a:picLocks noGrp="1" noChangeAspect="1"/>
          </p:cNvPicPr>
          <p:nvPr>
            <p:ph type="pic" sz="quarter" idx="32"/>
          </p:nvPr>
        </p:nvPicPr>
        <p:blipFill>
          <a:blip r:embed="rId3"/>
          <a:srcRect l="15869" r="15869"/>
          <a:stretch>
            <a:fillRect/>
          </a:stretch>
        </p:blipFill>
        <p:spPr>
          <a:xfrm>
            <a:off x="267211" y="1864085"/>
            <a:ext cx="3785450" cy="3117785"/>
          </a:xfrm>
        </p:spPr>
      </p:pic>
      <p:pic>
        <p:nvPicPr>
          <p:cNvPr id="40" name="Picture Placeholder 39">
            <a:extLst>
              <a:ext uri="{FF2B5EF4-FFF2-40B4-BE49-F238E27FC236}">
                <a16:creationId xmlns:a16="http://schemas.microsoft.com/office/drawing/2014/main" id="{A883DDCE-680E-42D7-97AC-970539C064EA}"/>
              </a:ext>
            </a:extLst>
          </p:cNvPr>
          <p:cNvPicPr>
            <a:picLocks noGrp="1" noChangeAspect="1"/>
          </p:cNvPicPr>
          <p:nvPr>
            <p:ph type="pic" sz="quarter" idx="30"/>
          </p:nvPr>
        </p:nvPicPr>
        <p:blipFill>
          <a:blip r:embed="rId4"/>
          <a:srcRect l="17208" r="17208"/>
          <a:stretch>
            <a:fillRect/>
          </a:stretch>
        </p:blipFill>
        <p:spPr>
          <a:xfrm>
            <a:off x="4293343" y="1864085"/>
            <a:ext cx="3636963" cy="3117850"/>
          </a:xfrm>
        </p:spPr>
      </p:pic>
      <p:sp>
        <p:nvSpPr>
          <p:cNvPr id="41" name="Subtitle 12">
            <a:extLst>
              <a:ext uri="{FF2B5EF4-FFF2-40B4-BE49-F238E27FC236}">
                <a16:creationId xmlns:a16="http://schemas.microsoft.com/office/drawing/2014/main" id="{DF9D478C-D910-497C-BA72-4541BDAB7755}"/>
              </a:ext>
            </a:extLst>
          </p:cNvPr>
          <p:cNvSpPr txBox="1">
            <a:spLocks/>
          </p:cNvSpPr>
          <p:nvPr/>
        </p:nvSpPr>
        <p:spPr>
          <a:xfrm>
            <a:off x="4989443" y="5226907"/>
            <a:ext cx="2940863"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SEARCH BAR</a:t>
            </a:r>
          </a:p>
        </p:txBody>
      </p:sp>
      <p:pic>
        <p:nvPicPr>
          <p:cNvPr id="43" name="Picture 42">
            <a:extLst>
              <a:ext uri="{FF2B5EF4-FFF2-40B4-BE49-F238E27FC236}">
                <a16:creationId xmlns:a16="http://schemas.microsoft.com/office/drawing/2014/main" id="{0D26E0EF-D686-444F-A893-83EE8989A178}"/>
              </a:ext>
            </a:extLst>
          </p:cNvPr>
          <p:cNvPicPr>
            <a:picLocks noChangeAspect="1"/>
          </p:cNvPicPr>
          <p:nvPr/>
        </p:nvPicPr>
        <p:blipFill>
          <a:blip r:embed="rId5"/>
          <a:stretch>
            <a:fillRect/>
          </a:stretch>
        </p:blipFill>
        <p:spPr>
          <a:xfrm>
            <a:off x="8139341" y="1864020"/>
            <a:ext cx="3636963" cy="3117785"/>
          </a:xfrm>
          <a:prstGeom prst="rect">
            <a:avLst/>
          </a:prstGeom>
        </p:spPr>
      </p:pic>
      <p:sp>
        <p:nvSpPr>
          <p:cNvPr id="47" name="Subtitle 12">
            <a:extLst>
              <a:ext uri="{FF2B5EF4-FFF2-40B4-BE49-F238E27FC236}">
                <a16:creationId xmlns:a16="http://schemas.microsoft.com/office/drawing/2014/main" id="{3E148952-D73B-4942-AB18-662FC8C454DA}"/>
              </a:ext>
            </a:extLst>
          </p:cNvPr>
          <p:cNvSpPr txBox="1">
            <a:spLocks/>
          </p:cNvSpPr>
          <p:nvPr/>
        </p:nvSpPr>
        <p:spPr>
          <a:xfrm>
            <a:off x="8139341" y="5226907"/>
            <a:ext cx="3668610"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UPCOMING UPDATES</a:t>
            </a:r>
          </a:p>
        </p:txBody>
      </p:sp>
    </p:spTree>
    <p:extLst>
      <p:ext uri="{BB962C8B-B14F-4D97-AF65-F5344CB8AC3E}">
        <p14:creationId xmlns:p14="http://schemas.microsoft.com/office/powerpoint/2010/main" val="135680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CATEGORIES</a:t>
            </a:r>
          </a:p>
        </p:txBody>
      </p:sp>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a:xfrm>
            <a:off x="850326" y="4542791"/>
            <a:ext cx="2226360" cy="1024940"/>
          </a:xfrm>
        </p:spPr>
        <p:txBody>
          <a:bodyPr/>
          <a:lstStyle/>
          <a:p>
            <a:r>
              <a:rPr lang="en-US" dirty="0"/>
              <a:t>ANIME</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endParaRPr lang="en-US" dirty="0"/>
          </a:p>
          <a:p>
            <a:endParaRPr lang="en-US" dirty="0"/>
          </a:p>
          <a:p>
            <a:endParaRPr lang="en-US" dirty="0"/>
          </a:p>
        </p:txBody>
      </p:sp>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a:xfrm>
            <a:off x="6139567" y="4542791"/>
            <a:ext cx="2226360" cy="1024940"/>
          </a:xfrm>
        </p:spPr>
        <p:txBody>
          <a:bodyPr/>
          <a:lstStyle/>
          <a:p>
            <a:r>
              <a:rPr lang="en-US" dirty="0"/>
              <a:t>GAMING</a:t>
            </a:r>
          </a:p>
        </p:txBody>
      </p:sp>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a:xfrm>
            <a:off x="8755158" y="4542791"/>
            <a:ext cx="2226360" cy="1024940"/>
          </a:xfrm>
        </p:spPr>
        <p:txBody>
          <a:bodyPr/>
          <a:lstStyle/>
          <a:p>
            <a:r>
              <a:rPr lang="en-US" dirty="0"/>
              <a:t>MOVIES</a:t>
            </a:r>
          </a:p>
          <a:p>
            <a:endParaRPr lang="en-US"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YOUFLIX</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12</a:t>
            </a:fld>
            <a:endParaRPr lang="en-US" dirty="0"/>
          </a:p>
        </p:txBody>
      </p:sp>
      <p:pic>
        <p:nvPicPr>
          <p:cNvPr id="5" name="Picture Placeholder 4">
            <a:extLst>
              <a:ext uri="{FF2B5EF4-FFF2-40B4-BE49-F238E27FC236}">
                <a16:creationId xmlns:a16="http://schemas.microsoft.com/office/drawing/2014/main" id="{CC253C79-F06B-40CF-9606-1AE3FE669869}"/>
              </a:ext>
            </a:extLst>
          </p:cNvPr>
          <p:cNvPicPr>
            <a:picLocks noGrp="1" noChangeAspect="1"/>
          </p:cNvPicPr>
          <p:nvPr>
            <p:ph type="pic" sz="quarter" idx="13"/>
          </p:nvPr>
        </p:nvPicPr>
        <p:blipFill>
          <a:blip r:embed="rId2"/>
          <a:srcRect t="3247" b="3247"/>
          <a:stretch>
            <a:fillRect/>
          </a:stretch>
        </p:blipFill>
        <p:spPr/>
      </p:pic>
      <p:pic>
        <p:nvPicPr>
          <p:cNvPr id="15" name="Picture Placeholder 14">
            <a:extLst>
              <a:ext uri="{FF2B5EF4-FFF2-40B4-BE49-F238E27FC236}">
                <a16:creationId xmlns:a16="http://schemas.microsoft.com/office/drawing/2014/main" id="{850AF2F8-B278-4820-A0E9-835A4BE664DB}"/>
              </a:ext>
            </a:extLst>
          </p:cNvPr>
          <p:cNvPicPr>
            <a:picLocks noGrp="1" noChangeAspect="1"/>
          </p:cNvPicPr>
          <p:nvPr>
            <p:ph type="pic" sz="quarter" idx="26"/>
          </p:nvPr>
        </p:nvPicPr>
        <p:blipFill>
          <a:blip r:embed="rId3"/>
          <a:srcRect l="28800" r="28800"/>
          <a:stretch>
            <a:fillRect/>
          </a:stretch>
        </p:blipFill>
        <p:spPr/>
      </p:pic>
      <p:pic>
        <p:nvPicPr>
          <p:cNvPr id="23" name="Picture Placeholder 22">
            <a:extLst>
              <a:ext uri="{FF2B5EF4-FFF2-40B4-BE49-F238E27FC236}">
                <a16:creationId xmlns:a16="http://schemas.microsoft.com/office/drawing/2014/main" id="{4A822DAD-47B9-49DE-8B8E-1957469F377A}"/>
              </a:ext>
            </a:extLst>
          </p:cNvPr>
          <p:cNvPicPr>
            <a:picLocks noGrp="1" noChangeAspect="1"/>
          </p:cNvPicPr>
          <p:nvPr>
            <p:ph type="pic" sz="quarter" idx="27"/>
          </p:nvPr>
        </p:nvPicPr>
        <p:blipFill>
          <a:blip r:embed="rId4"/>
          <a:srcRect l="28800" r="28800"/>
          <a:stretch>
            <a:fillRect/>
          </a:stretch>
        </p:blipFill>
        <p:spPr/>
      </p:pic>
      <p:pic>
        <p:nvPicPr>
          <p:cNvPr id="27" name="Picture Placeholder 26">
            <a:extLst>
              <a:ext uri="{FF2B5EF4-FFF2-40B4-BE49-F238E27FC236}">
                <a16:creationId xmlns:a16="http://schemas.microsoft.com/office/drawing/2014/main" id="{C4318451-66FA-4203-8154-4C21F53B7B58}"/>
              </a:ext>
            </a:extLst>
          </p:cNvPr>
          <p:cNvPicPr>
            <a:picLocks noGrp="1" noChangeAspect="1"/>
          </p:cNvPicPr>
          <p:nvPr>
            <p:ph type="pic" sz="quarter" idx="25"/>
          </p:nvPr>
        </p:nvPicPr>
        <p:blipFill>
          <a:blip r:embed="rId5"/>
          <a:srcRect t="5440" b="5440"/>
          <a:stretch>
            <a:fillRect/>
          </a:stretch>
        </p:blipFill>
        <p:spPr/>
      </p:pic>
      <p:sp>
        <p:nvSpPr>
          <p:cNvPr id="29" name="Text Placeholder 28">
            <a:extLst>
              <a:ext uri="{FF2B5EF4-FFF2-40B4-BE49-F238E27FC236}">
                <a16:creationId xmlns:a16="http://schemas.microsoft.com/office/drawing/2014/main" id="{B851B107-5816-4032-97FA-7848AB75A542}"/>
              </a:ext>
            </a:extLst>
          </p:cNvPr>
          <p:cNvSpPr>
            <a:spLocks noGrp="1"/>
          </p:cNvSpPr>
          <p:nvPr>
            <p:ph type="body" sz="quarter" idx="34"/>
          </p:nvPr>
        </p:nvSpPr>
        <p:spPr>
          <a:xfrm>
            <a:off x="3489968" y="4687905"/>
            <a:ext cx="2226360" cy="879826"/>
          </a:xfrm>
        </p:spPr>
        <p:txBody>
          <a:bodyPr/>
          <a:lstStyle/>
          <a:p>
            <a:r>
              <a:rPr lang="en-US" dirty="0"/>
              <a:t>SERIES</a:t>
            </a:r>
            <a:endParaRPr lang="en-IN" dirty="0"/>
          </a:p>
        </p:txBody>
      </p:sp>
    </p:spTree>
    <p:extLst>
      <p:ext uri="{BB962C8B-B14F-4D97-AF65-F5344CB8AC3E}">
        <p14:creationId xmlns:p14="http://schemas.microsoft.com/office/powerpoint/2010/main" val="126312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276735181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CHALLENGES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154380" y="884902"/>
            <a:ext cx="5259728" cy="1877976"/>
          </a:xfrm>
        </p:spPr>
        <p:txBody>
          <a:bodyPr/>
          <a:lstStyle/>
          <a:p>
            <a:r>
              <a:rPr lang="en-US" dirty="0"/>
              <a:t>FUTURE </a:t>
            </a:r>
            <a:br>
              <a:rPr lang="en-US" dirty="0"/>
            </a:br>
            <a:r>
              <a:rPr lang="en-US" dirty="0"/>
              <a:t>ENHANCEMENTS</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950481923"/>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Personalized Recommendations</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Streaming</a:t>
                      </a:r>
                      <a:endParaRPr lang="en-US" dirty="0"/>
                    </a:p>
                  </a:txBody>
                  <a:tcPr anchor="ctr"/>
                </a:tc>
                <a:extLst>
                  <a:ext uri="{0D108BD9-81ED-4DB2-BD59-A6C34878D82A}">
                    <a16:rowId xmlns:a16="http://schemas.microsoft.com/office/drawing/2014/main" val="2423334722"/>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Multi-language and Subtitles</a:t>
                      </a:r>
                      <a:endParaRPr lang="en-US" dirty="0"/>
                    </a:p>
                  </a:txBody>
                  <a:tcPr anchor="ctr"/>
                </a:tc>
                <a:extLst>
                  <a:ext uri="{0D108BD9-81ED-4DB2-BD59-A6C34878D82A}">
                    <a16:rowId xmlns:a16="http://schemas.microsoft.com/office/drawing/2014/main" val="4197403263"/>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Chat and Interactive Features:</a:t>
                      </a:r>
                      <a:r>
                        <a:rPr lang="en-IN" sz="1800" kern="1200" dirty="0">
                          <a:solidFill>
                            <a:schemeClr val="tx1"/>
                          </a:solidFill>
                          <a:effectLst/>
                          <a:latin typeface="+mn-lt"/>
                          <a:ea typeface="+mn-ea"/>
                          <a:cs typeface="+mn-cs"/>
                        </a:rPr>
                        <a:t> </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Virtual Reality (VR) and 360° Video</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YOUFLIX</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In conclusion, developing a video streaming website using Django offers numerous opportunities to create a compelling platform for delivering video content. However, it also comes with its own set of challenges and considerations.</a:t>
            </a:r>
          </a:p>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Overall, with careful planning, technical expertise, and attention to user needs, you can create a successful and innovative video streaming website using Django that delivers high-quality content to a wide range of viewers</a:t>
            </a:r>
            <a:endParaRPr lang="en-US" sz="14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SUMESH J</a:t>
            </a:r>
          </a:p>
          <a:p>
            <a:r>
              <a:rPr lang="en-US" dirty="0"/>
              <a:t>22PMC160</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rPr>
              <a:t>The website is designed with a responsive interface to ensure optimal user experience variety kind of videos across different devices. Scalability and performance optimization techniques will be implemented to handle increased traffic and concurrent video streams. </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REQUIREMENTS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b="0" i="0" dirty="0">
                <a:solidFill>
                  <a:srgbClr val="374151"/>
                </a:solidFill>
                <a:effectLst/>
                <a:latin typeface="Söhne"/>
              </a:rPr>
              <a:t>To set up video streaming using Django, you will need a Django web application with appropriate models and views, a compatible video codec, a media server or storage for video storage and retrieval, and a video player implementation in HTML/CSS/JavaScript to handle streaming playback.</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3506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User Registration and Authentication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should be able to create accounts, log in, and manage their profiles. Implement secure authentication mechanisms to protect user data and ensure authorized access to content.</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Content Management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Build a robust content management system to handle video uploads, metadata, categorization, and organization. Administer tools to manage content libraries, including adding, editing, and deleting videos.</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65118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Video Upload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Provide a mechanism for administrators to upload videos to your platform. Implement video encoding and transcoding processes to convert uploaded videos into suitable formats for streaming.</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i="1" dirty="0">
                <a:solidFill>
                  <a:srgbClr val="000000"/>
                </a:solidFill>
                <a:effectLst/>
                <a:latin typeface="Times New Roman" panose="02020603050405020304" pitchFamily="18" charset="0"/>
                <a:ea typeface="Calibri" panose="020F0502020204030204" pitchFamily="34" charset="0"/>
              </a:rPr>
              <a:t>Search and Filtering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Enable users to search for videos based on titles ,description, or other relevant criteria. Implement filters to refine search results and make it easy for users to find specific content.</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Responsive Design -</a:t>
            </a:r>
            <a:r>
              <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Develop a responsive and user-friendly interface that adapts to different screen sizes and devices. Ensure a seamless experience across desktops, tablets, and mobile devices.</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Scalability and Performance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Design your application architecture to handle increased traffic and concurrent video streams. Employ techniques like caching, load balancing, and database optimization to ensure optimal performance.</a:t>
            </a:r>
            <a:endParaRPr lang="en-IN" sz="16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78497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FEATURES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1"/>
            <a:ext cx="4375150" cy="2917574"/>
          </a:xfrm>
        </p:spPr>
        <p:txBody>
          <a:bodyPr/>
          <a:lstStyle/>
          <a:p>
            <a:pPr indent="457200" algn="ctr">
              <a:lnSpc>
                <a:spcPct val="150000"/>
              </a:lnSpc>
              <a:spcAft>
                <a:spcPts val="1000"/>
              </a:spcAft>
            </a:pPr>
            <a:r>
              <a:rPr lang="en-IN" b="0" i="0" dirty="0">
                <a:solidFill>
                  <a:srgbClr val="374151"/>
                </a:solidFill>
                <a:effectLst/>
                <a:latin typeface="Söhne"/>
              </a:rPr>
              <a:t>The features for video streaming using Django include seamless integration with Django's web framework, support for adaptive bitrate streaming, secure content delivery, user authentication and access control, and flexible customization options for a tailored video streaming experience.</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425505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r>
              <a:rPr lang="en-IN" sz="1800" b="1" i="1" dirty="0">
                <a:solidFill>
                  <a:srgbClr val="000000"/>
                </a:solidFill>
                <a:effectLst/>
                <a:latin typeface="Times New Roman" panose="02020603050405020304" pitchFamily="18" charset="0"/>
                <a:ea typeface="Calibri" panose="020F0502020204030204" pitchFamily="34" charset="0"/>
              </a:rPr>
              <a:t>User Creation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allows users to create an account on the video streaming website. Users will provide necessary details such as username, email, address and password to register and gain access to the platform's features.</a:t>
            </a:r>
          </a:p>
          <a:p>
            <a:endParaRPr lang="en-IN" sz="1800" b="1" i="1" dirty="0">
              <a:solidFill>
                <a:srgbClr val="000000"/>
              </a:solidFill>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Add and Remove from Favourites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add videos to their favourites list. They can also remove videos from their favourites list if they no longer wish to keep them there.</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394295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Upcoming Updates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informs users about upcoming updates, new video releases, or any changes happening on the platform. It helps keep users informed and engaged with the latest content and enhancements.</a:t>
            </a:r>
          </a:p>
          <a:p>
            <a:pPr marL="0" indent="0" algn="l" rtl="0" eaLnBrk="1" latinLnBrk="0" hangingPunct="1">
              <a:lnSpc>
                <a:spcPct val="150000"/>
              </a:lnSpc>
              <a:spcBef>
                <a:spcPts val="1000"/>
              </a:spcBef>
              <a:spcAft>
                <a:spcPts val="0"/>
              </a:spcAft>
            </a:pP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a:p>
            <a:r>
              <a:rPr lang="en-IN" sz="1800" b="1" i="1" kern="1200" dirty="0">
                <a:solidFill>
                  <a:srgbClr val="000000"/>
                </a:solidFill>
                <a:effectLst/>
                <a:latin typeface="Times New Roman" panose="02020603050405020304" pitchFamily="18" charset="0"/>
                <a:ea typeface="Calibri" panose="020F0502020204030204" pitchFamily="34" charset="0"/>
                <a:cs typeface="+mn-cs"/>
              </a:rPr>
              <a:t>Search Videos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can search for specific videos using keywords, titles, genres, or other relevant criteria. This functionality provides a convenient way for users to find the content they are interested in quickly.</a:t>
            </a:r>
          </a:p>
          <a:p>
            <a:pPr marL="0" indent="0" algn="l" rtl="0" eaLnBrk="1" latinLnBrk="0" hangingPunct="1">
              <a:lnSpc>
                <a:spcPct val="150000"/>
              </a:lnSpc>
              <a:spcBef>
                <a:spcPts val="1000"/>
              </a:spcBef>
              <a:spcAft>
                <a:spcPts val="0"/>
              </a:spcAft>
            </a:pPr>
            <a:endParaRPr lang="en-IN" sz="1400" dirty="0">
              <a:effectLst/>
            </a:endParaRPr>
          </a:p>
        </p:txBody>
      </p:sp>
    </p:spTree>
    <p:extLst>
      <p:ext uri="{BB962C8B-B14F-4D97-AF65-F5344CB8AC3E}">
        <p14:creationId xmlns:p14="http://schemas.microsoft.com/office/powerpoint/2010/main" val="3934226893"/>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87</TotalTime>
  <Words>861</Words>
  <Application>Microsoft Office PowerPoint</Application>
  <PresentationFormat>Widescreen</PresentationFormat>
  <Paragraphs>99</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Avenir Next LT Pro</vt:lpstr>
      <vt:lpstr>Calibri</vt:lpstr>
      <vt:lpstr>DejaVu Math TeX Gyre</vt:lpstr>
      <vt:lpstr>DejaVu Sans</vt:lpstr>
      <vt:lpstr>Söhne</vt:lpstr>
      <vt:lpstr>Times New Roman</vt:lpstr>
      <vt:lpstr>Office Theme</vt:lpstr>
      <vt:lpstr>VIDEO STREAMING</vt:lpstr>
      <vt:lpstr>INTRO</vt:lpstr>
      <vt:lpstr>REQUIREMENTS</vt:lpstr>
      <vt:lpstr>REQUIREMENTS</vt:lpstr>
      <vt:lpstr>REQUIREMENTS</vt:lpstr>
      <vt:lpstr>REQUIREMENTS</vt:lpstr>
      <vt:lpstr>FEATURES</vt:lpstr>
      <vt:lpstr>FEATURES</vt:lpstr>
      <vt:lpstr>FEATURES</vt:lpstr>
      <vt:lpstr>FEATURES</vt:lpstr>
      <vt:lpstr>MAJOR FEATURES</vt:lpstr>
      <vt:lpstr>CATEGORIES</vt:lpstr>
      <vt:lpstr>CHALLENGES</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STREAMING</dc:title>
  <dc:creator>sumesh</dc:creator>
  <cp:lastModifiedBy>sumesh</cp:lastModifiedBy>
  <cp:revision>17</cp:revision>
  <dcterms:created xsi:type="dcterms:W3CDTF">2023-05-26T16:26:00Z</dcterms:created>
  <dcterms:modified xsi:type="dcterms:W3CDTF">2023-05-27T10:32:53Z</dcterms:modified>
</cp:coreProperties>
</file>